
<file path=[Content_Types].xml><?xml version="1.0" encoding="utf-8"?>
<Types xmlns="http://schemas.openxmlformats.org/package/2006/content-types">
  <Override PartName="/ppt/slides/slide12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5.xml" ContentType="application/vnd.openxmlformats-officedocument.presentationml.slide+xml"/>
  <Override PartName="/ppt/charts/chart1.xml" ContentType="application/vnd.openxmlformats-officedocument.drawingml.chart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xlsx" ContentType="application/vnd.openxmlformats-officedocument.spreadsheetml.sheet"/>
  <Override PartName="/ppt/slides/slide25.xml" ContentType="application/vnd.openxmlformats-officedocument.presentationml.slide+xml"/>
  <Override PartName="/ppt/slides/slide13.xml" ContentType="application/vnd.openxmlformats-officedocument.presentationml.slide+xml"/>
  <Override PartName="/ppt/slides/slide40.xml" ContentType="application/vnd.openxmlformats-officedocument.presentationml.slide+xml"/>
  <Override PartName="/ppt/slides/slide14.xml" ContentType="application/vnd.openxmlformats-officedocument.presentationml.slide+xml"/>
  <Override PartName="/ppt/slides/slide34.xml" ContentType="application/vnd.openxmlformats-officedocument.presentationml.slide+xml"/>
  <Override PartName="/ppt/slides/slide4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305" r:id="rId2"/>
    <p:sldId id="270" r:id="rId3"/>
    <p:sldId id="301" r:id="rId4"/>
    <p:sldId id="302" r:id="rId5"/>
    <p:sldId id="256" r:id="rId6"/>
    <p:sldId id="257" r:id="rId7"/>
    <p:sldId id="259" r:id="rId8"/>
    <p:sldId id="260" r:id="rId9"/>
    <p:sldId id="258" r:id="rId10"/>
    <p:sldId id="271" r:id="rId11"/>
    <p:sldId id="272" r:id="rId12"/>
    <p:sldId id="273" r:id="rId13"/>
    <p:sldId id="274" r:id="rId14"/>
    <p:sldId id="275" r:id="rId15"/>
    <p:sldId id="261" r:id="rId16"/>
    <p:sldId id="264" r:id="rId17"/>
    <p:sldId id="266" r:id="rId18"/>
    <p:sldId id="263" r:id="rId19"/>
    <p:sldId id="276" r:id="rId20"/>
    <p:sldId id="277" r:id="rId21"/>
    <p:sldId id="299" r:id="rId22"/>
    <p:sldId id="278" r:id="rId23"/>
    <p:sldId id="279" r:id="rId24"/>
    <p:sldId id="280" r:id="rId25"/>
    <p:sldId id="298" r:id="rId26"/>
    <p:sldId id="303" r:id="rId27"/>
    <p:sldId id="281" r:id="rId28"/>
    <p:sldId id="265" r:id="rId29"/>
    <p:sldId id="304" r:id="rId30"/>
    <p:sldId id="267" r:id="rId31"/>
    <p:sldId id="268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2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theme" Target="theme/theme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viewProps" Target="viewProps.xml"/><Relationship Id="rId44" Type="http://schemas.openxmlformats.org/officeDocument/2006/relationships/slide" Target="slides/slide43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35" Type="http://schemas.openxmlformats.org/officeDocument/2006/relationships/slide" Target="slides/slide34.xml"/><Relationship Id="rId51" Type="http://schemas.openxmlformats.org/officeDocument/2006/relationships/tableStyles" Target="tableStyles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Assets</c:v>
                </c:pt>
              </c:strCache>
            </c:strRef>
          </c:tx>
          <c:dLbls>
            <c:showPercent val="1"/>
          </c:dLbls>
          <c:cat>
            <c:strRef>
              <c:f>Sheet1!$A$2:$A$5</c:f>
              <c:strCache>
                <c:ptCount val="4"/>
                <c:pt idx="0">
                  <c:v>Total Stock Market</c:v>
                </c:pt>
                <c:pt idx="1">
                  <c:v>Emerging Markets</c:v>
                </c:pt>
                <c:pt idx="2">
                  <c:v>VNO</c:v>
                </c:pt>
                <c:pt idx="3">
                  <c:v>Cash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6672.48</c:v>
                </c:pt>
                <c:pt idx="1">
                  <c:v>3819.8</c:v>
                </c:pt>
                <c:pt idx="2">
                  <c:v>665.2</c:v>
                </c:pt>
                <c:pt idx="3">
                  <c:v>1781.0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0B9C0E-C277-3648-BD0B-6DDBE2250B56}" type="datetimeFigureOut">
              <a:rPr lang="en-US" smtClean="0"/>
              <a:pPr/>
              <a:t>4/21/12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57B427-3AC9-AA4E-90E4-088DD054F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9C0E-C277-3648-BD0B-6DDBE2250B56}" type="datetimeFigureOut">
              <a:rPr lang="en-US" smtClean="0"/>
              <a:pPr/>
              <a:t>4/21/12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B427-3AC9-AA4E-90E4-088DD054F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9C0E-C277-3648-BD0B-6DDBE2250B56}" type="datetimeFigureOut">
              <a:rPr lang="en-US" smtClean="0"/>
              <a:pPr/>
              <a:t>4/21/12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B427-3AC9-AA4E-90E4-088DD054F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9C0E-C277-3648-BD0B-6DDBE2250B56}" type="datetimeFigureOut">
              <a:rPr lang="en-US" smtClean="0"/>
              <a:pPr/>
              <a:t>4/21/12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B427-3AC9-AA4E-90E4-088DD054FA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9C0E-C277-3648-BD0B-6DDBE2250B56}" type="datetimeFigureOut">
              <a:rPr lang="en-US" smtClean="0"/>
              <a:pPr/>
              <a:t>4/21/12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B427-3AC9-AA4E-90E4-088DD054FA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9C0E-C277-3648-BD0B-6DDBE2250B56}" type="datetimeFigureOut">
              <a:rPr lang="en-US" smtClean="0"/>
              <a:pPr/>
              <a:t>4/21/12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B427-3AC9-AA4E-90E4-088DD054FA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9C0E-C277-3648-BD0B-6DDBE2250B56}" type="datetimeFigureOut">
              <a:rPr lang="en-US" smtClean="0"/>
              <a:pPr/>
              <a:t>4/21/12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B427-3AC9-AA4E-90E4-088DD054F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9C0E-C277-3648-BD0B-6DDBE2250B56}" type="datetimeFigureOut">
              <a:rPr lang="en-US" smtClean="0"/>
              <a:pPr/>
              <a:t>4/21/12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B427-3AC9-AA4E-90E4-088DD054FA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9C0E-C277-3648-BD0B-6DDBE2250B56}" type="datetimeFigureOut">
              <a:rPr lang="en-US" smtClean="0"/>
              <a:pPr/>
              <a:t>4/21/12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B427-3AC9-AA4E-90E4-088DD054F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60B9C0E-C277-3648-BD0B-6DDBE2250B56}" type="datetimeFigureOut">
              <a:rPr lang="en-US" smtClean="0"/>
              <a:pPr/>
              <a:t>4/21/12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B427-3AC9-AA4E-90E4-088DD054F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60B9C0E-C277-3648-BD0B-6DDBE2250B56}" type="datetimeFigureOut">
              <a:rPr lang="en-US" smtClean="0"/>
              <a:pPr/>
              <a:t>4/21/12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857B427-3AC9-AA4E-90E4-088DD054FA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760B9C0E-C277-3648-BD0B-6DDBE2250B56}" type="datetimeFigureOut">
              <a:rPr lang="en-US" smtClean="0"/>
              <a:pPr/>
              <a:t>4/21/12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857B427-3AC9-AA4E-90E4-088DD054F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nkofAmeric.co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2993960"/>
          </a:xfrm>
        </p:spPr>
        <p:txBody>
          <a:bodyPr>
            <a:normAutofit/>
          </a:bodyPr>
          <a:lstStyle/>
          <a:p>
            <a:r>
              <a:rPr lang="en-US" dirty="0" smtClean="0"/>
              <a:t>Welcome! We’re using the first three rows of the lecture hall only!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have one at all?</a:t>
            </a:r>
          </a:p>
          <a:p>
            <a:endParaRPr lang="en-US" dirty="0" smtClean="0"/>
          </a:p>
          <a:p>
            <a:r>
              <a:rPr lang="en-US" dirty="0" smtClean="0"/>
              <a:t>Features of debit and credit cards</a:t>
            </a:r>
          </a:p>
          <a:p>
            <a:endParaRPr lang="en-US" dirty="0" smtClean="0"/>
          </a:p>
          <a:p>
            <a:r>
              <a:rPr lang="en-US" dirty="0" smtClean="0"/>
              <a:t>Which one is right for you?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Debit and Credit Cards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Cards are easier to carry than cash, and can be used for payment almost anywhere.</a:t>
            </a:r>
          </a:p>
          <a:p>
            <a:r>
              <a:rPr lang="en-US" dirty="0" smtClean="0"/>
              <a:t>Many cards protect you if the card is lost or stolen, while you can’t get lost or stolen cash back.</a:t>
            </a:r>
          </a:p>
          <a:p>
            <a:r>
              <a:rPr lang="en-US" dirty="0" smtClean="0"/>
              <a:t>Cards allow you to track your spending with ease, with statements usually accessible online.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carry a card?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Debit cards are linked to your bank, so purchases come directly out of your checking account.</a:t>
            </a:r>
          </a:p>
          <a:p>
            <a:r>
              <a:rPr lang="en-US" dirty="0" smtClean="0"/>
              <a:t>Debit cards double as your ATM card, and you can often get cash back when you make purchases. </a:t>
            </a:r>
          </a:p>
          <a:p>
            <a:r>
              <a:rPr lang="en-US" dirty="0" smtClean="0"/>
              <a:t>If you spend more than you have in your account, the bank will hit you with big fees, so keep track of your balance!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Debit Cards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Credit cards are NOT linked to your bank. You must pay the credit card company each month based on how much you spent.</a:t>
            </a:r>
          </a:p>
          <a:p>
            <a:r>
              <a:rPr lang="en-US" dirty="0" smtClean="0"/>
              <a:t>These cards can be very dangerous! Many people fall into debt that they can’t repay.</a:t>
            </a:r>
          </a:p>
          <a:p>
            <a:r>
              <a:rPr lang="en-US" dirty="0" smtClean="0"/>
              <a:t>Always pay down as much of your balance as you can.</a:t>
            </a:r>
          </a:p>
          <a:p>
            <a:r>
              <a:rPr lang="en-US" dirty="0" smtClean="0"/>
              <a:t>Credit card features:</a:t>
            </a:r>
          </a:p>
          <a:p>
            <a:pPr lvl="1"/>
            <a:r>
              <a:rPr lang="en-US" dirty="0" smtClean="0"/>
              <a:t>Fees</a:t>
            </a:r>
          </a:p>
          <a:p>
            <a:pPr lvl="1"/>
            <a:r>
              <a:rPr lang="en-US" dirty="0" smtClean="0"/>
              <a:t>Interest Rate</a:t>
            </a:r>
          </a:p>
          <a:p>
            <a:pPr lvl="1"/>
            <a:r>
              <a:rPr lang="en-US" dirty="0" smtClean="0"/>
              <a:t>Rewards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Cards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high school and college students, debit is generally the better choice.</a:t>
            </a:r>
          </a:p>
          <a:p>
            <a:pPr lvl="1"/>
            <a:r>
              <a:rPr lang="en-US" dirty="0" smtClean="0"/>
              <a:t>No fees</a:t>
            </a:r>
          </a:p>
          <a:p>
            <a:pPr lvl="1"/>
            <a:r>
              <a:rPr lang="en-US" dirty="0" smtClean="0"/>
              <a:t>Can’t get into debt</a:t>
            </a:r>
          </a:p>
          <a:p>
            <a:pPr lvl="1"/>
            <a:r>
              <a:rPr lang="en-US" dirty="0" smtClean="0"/>
              <a:t>Don’t need extra features of credit cards</a:t>
            </a:r>
          </a:p>
          <a:p>
            <a:r>
              <a:rPr lang="en-US" dirty="0" smtClean="0"/>
              <a:t>It’s also a little easier to track your debit card spending, since it comes straight out of your bank account.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right for you?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Safety	</a:t>
            </a:r>
            <a:endParaRPr lang="en-US" dirty="0"/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80954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Identity Theft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Online Fraud 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Tips on staying safe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What to do if you think something’s wrong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Theft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0831" y="1417638"/>
            <a:ext cx="5486400" cy="406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9556" y="1417638"/>
            <a:ext cx="2698930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Each year, over 15 million Americans are victims of some sort of identity fraud.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These include stealing social security, bank account numbers, credit card numbers, etc. </a:t>
            </a:r>
          </a:p>
          <a:p>
            <a:endParaRPr lang="en-US" dirty="0" smtClean="0"/>
          </a:p>
          <a:p>
            <a:r>
              <a:rPr lang="en-US" dirty="0" smtClean="0"/>
              <a:t>These are a lot more common than most people believe.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internet is a pretty dangerous place</a:t>
            </a:r>
          </a:p>
          <a:p>
            <a:pPr>
              <a:buNone/>
            </a:pPr>
            <a:r>
              <a:rPr lang="en-US" dirty="0" smtClean="0"/>
              <a:t>Some usual cases of online fraud: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Phishing—act of masquerading as a person or institution to get access to your personal data. Fake websites (</a:t>
            </a:r>
            <a:r>
              <a:rPr lang="en-US" dirty="0" smtClean="0">
                <a:hlinkClick r:id="rId2"/>
              </a:rPr>
              <a:t>www.bankofAamerica.com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Hacking online bank accounts</a:t>
            </a:r>
          </a:p>
          <a:p>
            <a:pPr lvl="1"/>
            <a:r>
              <a:rPr lang="en-US" dirty="0" smtClean="0"/>
              <a:t>Most hacking is simple. They just try a lot of passwords! Use passwords that are hard to guess and get different passwords for important websites. 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Fraud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Only buy from trusted (big name) sites that you visited.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Don’t reuse passwords—Online banking</a:t>
            </a:r>
          </a:p>
          <a:p>
            <a:endParaRPr lang="en-US" dirty="0" smtClean="0"/>
          </a:p>
          <a:p>
            <a:r>
              <a:rPr lang="en-US" dirty="0" smtClean="0"/>
              <a:t>Be very careful of where you keep track of bank account #’</a:t>
            </a:r>
            <a:r>
              <a:rPr lang="en-US" dirty="0" err="1" smtClean="0"/>
              <a:t>s</a:t>
            </a:r>
            <a:r>
              <a:rPr lang="en-US" dirty="0" smtClean="0"/>
              <a:t> and your social security #’</a:t>
            </a:r>
            <a:r>
              <a:rPr lang="en-US" dirty="0" err="1" smtClean="0"/>
              <a:t>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Don’t store it in public computers, or put it in places where they may be displaced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key Tips to stay safe online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to ask yourself</a:t>
            </a:r>
          </a:p>
          <a:p>
            <a:pPr lvl="1"/>
            <a:r>
              <a:rPr lang="en-US" dirty="0" smtClean="0"/>
              <a:t>Group Activity 1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Length of your lockup</a:t>
            </a:r>
          </a:p>
          <a:p>
            <a:endParaRPr lang="en-US" dirty="0" smtClean="0"/>
          </a:p>
          <a:p>
            <a:r>
              <a:rPr lang="en-US" dirty="0" smtClean="0"/>
              <a:t>Introduction to Risk</a:t>
            </a:r>
          </a:p>
          <a:p>
            <a:pPr lvl="1"/>
            <a:r>
              <a:rPr lang="en-US" dirty="0" smtClean="0"/>
              <a:t>Group Activity 2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Introduction to Inflation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savings goals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Basics of Personal Finance and Investing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SPLASH Spring 2012: L2225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Kabir Sawhney and Federico de la </a:t>
            </a:r>
            <a:r>
              <a:rPr lang="en-US" dirty="0" err="1" smtClean="0">
                <a:solidFill>
                  <a:schemeClr val="tx1"/>
                </a:solidFill>
              </a:rPr>
              <a:t>Balze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want to save money for?</a:t>
            </a:r>
          </a:p>
          <a:p>
            <a:r>
              <a:rPr lang="en-US" dirty="0" smtClean="0"/>
              <a:t>How long are you willing to give up your money for?</a:t>
            </a:r>
          </a:p>
          <a:p>
            <a:r>
              <a:rPr lang="en-US" dirty="0" smtClean="0"/>
              <a:t>How much risk are you willing to take?</a:t>
            </a:r>
          </a:p>
          <a:p>
            <a:r>
              <a:rPr lang="en-US" dirty="0" smtClean="0"/>
              <a:t>How much will you be hurt by inflation?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Pair up with a person sitting near you.</a:t>
            </a:r>
          </a:p>
          <a:p>
            <a:r>
              <a:rPr lang="en-US" dirty="0" smtClean="0"/>
              <a:t>Each of you should come up with a savings goal, and discuss that goal with your partner.</a:t>
            </a:r>
          </a:p>
          <a:p>
            <a:r>
              <a:rPr lang="en-US" dirty="0" smtClean="0"/>
              <a:t>Come up with a brief plan of how to achieve that goal.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Activity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Buying stuff</a:t>
            </a:r>
          </a:p>
          <a:p>
            <a:pPr lvl="1"/>
            <a:r>
              <a:rPr lang="en-US" dirty="0" smtClean="0"/>
              <a:t>Xbox</a:t>
            </a:r>
          </a:p>
          <a:p>
            <a:pPr lvl="1"/>
            <a:r>
              <a:rPr lang="en-US" dirty="0" smtClean="0"/>
              <a:t>Bike</a:t>
            </a:r>
          </a:p>
          <a:p>
            <a:pPr lvl="1"/>
            <a:r>
              <a:rPr lang="en-US" dirty="0" smtClean="0"/>
              <a:t>Car</a:t>
            </a:r>
          </a:p>
          <a:p>
            <a:r>
              <a:rPr lang="en-US" dirty="0" smtClean="0"/>
              <a:t>College</a:t>
            </a:r>
          </a:p>
          <a:p>
            <a:pPr lvl="1"/>
            <a:r>
              <a:rPr lang="en-US" dirty="0" smtClean="0"/>
              <a:t>Tuition</a:t>
            </a:r>
          </a:p>
          <a:p>
            <a:pPr lvl="1"/>
            <a:r>
              <a:rPr lang="en-US" dirty="0" smtClean="0"/>
              <a:t>Books</a:t>
            </a:r>
          </a:p>
          <a:p>
            <a:pPr lvl="1"/>
            <a:r>
              <a:rPr lang="en-US" dirty="0" smtClean="0"/>
              <a:t>Food/Rent</a:t>
            </a:r>
          </a:p>
          <a:p>
            <a:r>
              <a:rPr lang="en-US" dirty="0" smtClean="0"/>
              <a:t>Other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Once you answer this question, you’ll know the time horizon for your savings.</a:t>
            </a:r>
          </a:p>
          <a:p>
            <a:r>
              <a:rPr lang="en-US" dirty="0" smtClean="0"/>
              <a:t>This is a key part of any savings plan.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you saving for?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agree to give up access to your money for a period of time, you can get a better return for yourself and you have more options.</a:t>
            </a:r>
          </a:p>
          <a:p>
            <a:r>
              <a:rPr lang="en-US" dirty="0" smtClean="0"/>
              <a:t>You don’t have to do this. There are plenty of savings options where you can get your money back at any time.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long is your “lockup”?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save, you can get more if you take on risk. However, you could also lose money if you follow a high-risk strategy.</a:t>
            </a:r>
          </a:p>
          <a:p>
            <a:r>
              <a:rPr lang="en-US" dirty="0" smtClean="0"/>
              <a:t>Different people have different levels of risk they are willing to accept. Some want no risk at all, while others are willing to take a lot of risk in exchange for the potential of a high payout.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Risk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important factor in determining your risk tolerance is your savings horizon—how much time you anticipate taking until you need your money. If you have a long horizon, you can take more risk, since you’ll see the rewards in the long term.</a:t>
            </a:r>
          </a:p>
          <a:p>
            <a:r>
              <a:rPr lang="en-US" dirty="0" smtClean="0"/>
              <a:t>Another important factor is your emotional stability. Can you deal with a drop of 20% in your assets without starting to sell?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Risk Tolerance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700" dirty="0" smtClean="0"/>
              <a:t>Partner up with the same person as before, but this time the idea is to figure out your risk tolerance.</a:t>
            </a:r>
          </a:p>
          <a:p>
            <a:r>
              <a:rPr lang="en-US" dirty="0" smtClean="0"/>
              <a:t>If you’re not sure where to start, ask us!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Activity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Inflation is the phenomenon of rising prices for goods and services over time.</a:t>
            </a:r>
          </a:p>
          <a:p>
            <a:r>
              <a:rPr lang="en-US" dirty="0" smtClean="0"/>
              <a:t>A dollar in the future is worth less than a dollar today, because prices are higher in the future, so the same dollar buys less.</a:t>
            </a:r>
          </a:p>
          <a:p>
            <a:r>
              <a:rPr lang="en-US" dirty="0" smtClean="0"/>
              <a:t>So, if you take all your money in cash and stick it under your mattress, you’re actually losing money, since those dollars will buy less stuff in the future.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Inflation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Setting up a savings plan</a:t>
            </a:r>
          </a:p>
          <a:p>
            <a:endParaRPr lang="en-US" dirty="0" smtClean="0"/>
          </a:p>
          <a:p>
            <a:r>
              <a:rPr lang="en-US" dirty="0" smtClean="0"/>
              <a:t>What are savings accounts?</a:t>
            </a:r>
          </a:p>
          <a:p>
            <a:pPr lvl="1"/>
            <a:r>
              <a:rPr lang="en-US" dirty="0" smtClean="0"/>
              <a:t>Why/When should you get one?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are CD’s? </a:t>
            </a:r>
          </a:p>
          <a:p>
            <a:pPr lvl="1"/>
            <a:r>
              <a:rPr lang="en-US" dirty="0" smtClean="0"/>
              <a:t>Why/when should you get one?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Wisely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easiest way to save is to set aside a fixed amount or percentage of your personal income each month.</a:t>
            </a:r>
          </a:p>
          <a:p>
            <a:endParaRPr lang="en-US" dirty="0" smtClean="0"/>
          </a:p>
          <a:p>
            <a:r>
              <a:rPr lang="en-US" dirty="0" smtClean="0"/>
              <a:t>Over time, compound interest will work in your favor, especially if you start saving early.</a:t>
            </a:r>
          </a:p>
          <a:p>
            <a:endParaRPr lang="en-US" dirty="0" smtClean="0"/>
          </a:p>
          <a:p>
            <a:r>
              <a:rPr lang="en-US" dirty="0" smtClean="0"/>
              <a:t>Saving in small amounts can add up!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savings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Because: </a:t>
            </a:r>
          </a:p>
          <a:p>
            <a:r>
              <a:rPr lang="en-US" dirty="0" smtClean="0"/>
              <a:t>Smart and active management of your finances can make a huge impact on your life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It can help you avoid common traps that cause much financial pains</a:t>
            </a:r>
          </a:p>
          <a:p>
            <a:endParaRPr lang="en-US" dirty="0" smtClean="0"/>
          </a:p>
          <a:p>
            <a:r>
              <a:rPr lang="en-US" dirty="0" smtClean="0"/>
              <a:t>Not knowing sucks.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does knowledge of personal finance matter?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Usually, your bank will open a checking and savings account for you at the same time. </a:t>
            </a:r>
          </a:p>
          <a:p>
            <a:r>
              <a:rPr lang="en-US" dirty="0" smtClean="0"/>
              <a:t>Very similar to checking accounts. However, you don’t have as quick access to the money. You usually won’t get a checkbook or a debit card. </a:t>
            </a:r>
          </a:p>
          <a:p>
            <a:r>
              <a:rPr lang="en-US" dirty="0" smtClean="0"/>
              <a:t>Often there are also amount and time limits on taking money out of the account. </a:t>
            </a:r>
          </a:p>
          <a:p>
            <a:r>
              <a:rPr lang="en-US" dirty="0" smtClean="0"/>
              <a:t>So why get or use one? </a:t>
            </a:r>
          </a:p>
          <a:p>
            <a:pPr lvl="1"/>
            <a:r>
              <a:rPr lang="en-US" dirty="0" smtClean="0"/>
              <a:t>THEY PAY BETTER INTEREST RATES!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Savings Accounts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CD is a note issued by a bank that promises to pay you a given interest rate, for a given amount </a:t>
            </a:r>
            <a:r>
              <a:rPr lang="en-US" smtClean="0"/>
              <a:t>of time.</a:t>
            </a:r>
          </a:p>
          <a:p>
            <a:endParaRPr lang="en-US" dirty="0" smtClean="0"/>
          </a:p>
          <a:p>
            <a:r>
              <a:rPr lang="en-US" dirty="0" smtClean="0"/>
              <a:t>CD’s are similar to savings accounts except that they have a specific term of time (monthly, 6 months, 10 years, etc.) 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The higher the time frame, the higher the rate you are given. </a:t>
            </a:r>
          </a:p>
          <a:p>
            <a:pPr lvl="1"/>
            <a:r>
              <a:rPr lang="en-US" dirty="0" smtClean="0"/>
              <a:t>However, you can’t access money for that time frame. </a:t>
            </a:r>
          </a:p>
          <a:p>
            <a:pPr lvl="1"/>
            <a:r>
              <a:rPr lang="en-US" dirty="0" smtClean="0"/>
              <a:t>Current rates, however, are ridiculously low today. Lowest in decades.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Certificates of Deposits (CD’s)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the stock market</a:t>
            </a:r>
          </a:p>
          <a:p>
            <a:pPr lvl="1"/>
            <a:r>
              <a:rPr lang="en-US" dirty="0" smtClean="0"/>
              <a:t>Group Activity 3</a:t>
            </a:r>
          </a:p>
          <a:p>
            <a:r>
              <a:rPr lang="en-US" dirty="0" smtClean="0"/>
              <a:t>How to get into the market</a:t>
            </a:r>
          </a:p>
          <a:p>
            <a:r>
              <a:rPr lang="en-US" dirty="0" smtClean="0"/>
              <a:t>Basics of individual stocks</a:t>
            </a:r>
          </a:p>
          <a:p>
            <a:r>
              <a:rPr lang="en-US" dirty="0" smtClean="0"/>
              <a:t>Introduction to stock funds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Stock Market and Investing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share of a company’s stock is a small ownership slice of that company. Billions of shares change hands every day.</a:t>
            </a:r>
          </a:p>
          <a:p>
            <a:r>
              <a:rPr lang="en-US" dirty="0" smtClean="0"/>
              <a:t>Thousands of different companies have stocks that you can buy or sell.</a:t>
            </a:r>
          </a:p>
          <a:p>
            <a:r>
              <a:rPr lang="en-US" dirty="0" smtClean="0"/>
              <a:t>Stocks deliver value to savers through changes in their price and dividend payments.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stock?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Stocks are the main way individual investors can get a decent return. It’s very easy to start investing in stocks, even with a small amount of money.</a:t>
            </a:r>
          </a:p>
          <a:p>
            <a:r>
              <a:rPr lang="en-US" dirty="0" smtClean="0"/>
              <a:t>The stock market allows savers to participate in the growth of the economy.</a:t>
            </a:r>
          </a:p>
          <a:p>
            <a:r>
              <a:rPr lang="en-US" dirty="0" smtClean="0"/>
              <a:t>Historically, the market has delivered an annual return of 9% to investors (6-7% after adjusting for inflation).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the stock market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companies you know about whose stock you can buy and sell?</a:t>
            </a:r>
          </a:p>
          <a:p>
            <a:pPr lvl="1"/>
            <a:r>
              <a:rPr lang="en-US" dirty="0" smtClean="0"/>
              <a:t>A company that has stock that trades on an exchange is known as “public company.”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Company Examples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Public Companies</a:t>
            </a:r>
            <a:endParaRPr lang="en-US" dirty="0"/>
          </a:p>
        </p:txBody>
      </p:sp>
      <p:pic>
        <p:nvPicPr>
          <p:cNvPr id="4" name="Picture 3" descr="app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3490"/>
            <a:ext cx="2735707" cy="3184362"/>
          </a:xfrm>
          <a:prstGeom prst="rect">
            <a:avLst/>
          </a:prstGeom>
        </p:spPr>
      </p:pic>
      <p:pic>
        <p:nvPicPr>
          <p:cNvPr id="5" name="Picture 4" descr="GE-India-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6300" y="1571822"/>
            <a:ext cx="2760500" cy="2760500"/>
          </a:xfrm>
          <a:prstGeom prst="rect">
            <a:avLst/>
          </a:prstGeom>
        </p:spPr>
      </p:pic>
      <p:pic>
        <p:nvPicPr>
          <p:cNvPr id="6" name="Picture 5" descr="mcdonalds-logo-608x4685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17380" y="4133990"/>
            <a:ext cx="3538885" cy="27240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Companies that want to expand and grow need money, so they sell shares in the market to raise this money.</a:t>
            </a:r>
          </a:p>
          <a:p>
            <a:r>
              <a:rPr lang="en-US" dirty="0" smtClean="0"/>
              <a:t>Group activity:</a:t>
            </a:r>
          </a:p>
          <a:p>
            <a:pPr lvl="1"/>
            <a:r>
              <a:rPr lang="en-US" dirty="0" smtClean="0"/>
              <a:t>Need 4 volunteers</a:t>
            </a:r>
          </a:p>
          <a:p>
            <a:pPr lvl="1"/>
            <a:r>
              <a:rPr lang="en-US" dirty="0" smtClean="0"/>
              <a:t>You will pretend you’re leading a public company that we give you, and come up with a project that this company might need money to carry out.</a:t>
            </a:r>
          </a:p>
          <a:p>
            <a:pPr lvl="1"/>
            <a:r>
              <a:rPr lang="en-US" dirty="0" smtClean="0"/>
              <a:t>Then, you will try to convince the class to buy your stock and put their money in this project.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stocks exist?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lots of ways to invest in stocks, so we’ll try to cover all of the main ways that individuals can do it.</a:t>
            </a:r>
          </a:p>
          <a:p>
            <a:r>
              <a:rPr lang="en-US" dirty="0" smtClean="0"/>
              <a:t>There are two main strategies you can follow:</a:t>
            </a:r>
          </a:p>
          <a:p>
            <a:pPr lvl="1"/>
            <a:r>
              <a:rPr lang="en-US" dirty="0" smtClean="0"/>
              <a:t>Buying stocks of individual companies.</a:t>
            </a:r>
          </a:p>
          <a:p>
            <a:pPr lvl="1"/>
            <a:r>
              <a:rPr lang="en-US" dirty="0" smtClean="0"/>
              <a:t>Buying funds that invest in lots of different stocks.</a:t>
            </a:r>
          </a:p>
          <a:p>
            <a:r>
              <a:rPr lang="en-US" dirty="0" smtClean="0"/>
              <a:t>We can’t tell you which stocks or funds to buy, but we can tell you the strategies that many investors have used to be successful!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get into the market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open a brokerage account online with a number of companies, to buy and sell individual stocks for a fee.</a:t>
            </a:r>
          </a:p>
          <a:p>
            <a:r>
              <a:rPr lang="en-US" dirty="0" smtClean="0"/>
              <a:t>There are a lot of disadvantages with this method:</a:t>
            </a:r>
          </a:p>
          <a:p>
            <a:pPr lvl="1"/>
            <a:r>
              <a:rPr lang="en-US" dirty="0" smtClean="0"/>
              <a:t>Hard to pick winners! Even the pros aren’t very good at it.</a:t>
            </a:r>
          </a:p>
          <a:p>
            <a:pPr lvl="1"/>
            <a:r>
              <a:rPr lang="en-US" dirty="0" smtClean="0"/>
              <a:t>Expose yourself to a lot of risk</a:t>
            </a:r>
          </a:p>
          <a:p>
            <a:pPr lvl="1"/>
            <a:r>
              <a:rPr lang="en-US" dirty="0" smtClean="0"/>
              <a:t>Can’t invest in a large number of companies</a:t>
            </a:r>
          </a:p>
          <a:p>
            <a:pPr lvl="1"/>
            <a:r>
              <a:rPr lang="en-US" dirty="0" smtClean="0"/>
              <a:t>Fees can make it pretty expensive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Stocks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76056"/>
            <a:ext cx="3759882" cy="3807064"/>
          </a:xfrm>
        </p:spPr>
        <p:txBody>
          <a:bodyPr>
            <a:normAutofit/>
          </a:bodyPr>
          <a:lstStyle/>
          <a:p>
            <a:r>
              <a:rPr lang="en-US" sz="2200" dirty="0" smtClean="0"/>
              <a:t>Example 1: Kevin is 15 years old. He decides to invest $100 every month.</a:t>
            </a:r>
          </a:p>
          <a:p>
            <a:endParaRPr lang="en-US" sz="2200" dirty="0" smtClean="0"/>
          </a:p>
          <a:p>
            <a:r>
              <a:rPr lang="en-US" sz="2200" dirty="0" smtClean="0"/>
              <a:t>At 65, Kevin will have: </a:t>
            </a:r>
          </a:p>
          <a:p>
            <a:endParaRPr lang="en-US" sz="2200" dirty="0" smtClean="0"/>
          </a:p>
          <a:p>
            <a:r>
              <a:rPr lang="en-US" sz="2200" dirty="0" smtClean="0"/>
              <a:t>$793,000</a:t>
            </a: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example of how getting an early start can make all the difference.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85072" y="1869138"/>
            <a:ext cx="6919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Markets have returned </a:t>
            </a:r>
            <a:r>
              <a:rPr lang="en-US" dirty="0" err="1" smtClean="0"/>
              <a:t>avg</a:t>
            </a:r>
            <a:r>
              <a:rPr lang="en-US" dirty="0" smtClean="0"/>
              <a:t> of around 9% in the last 50 years</a:t>
            </a:r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658957" y="2576056"/>
            <a:ext cx="3759882" cy="38070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 2: Paul is 35 years old. He decides to invest $100 every month.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lang="en-US" sz="22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65, </a:t>
            </a:r>
            <a:r>
              <a:rPr lang="en-US" sz="2200" dirty="0" smtClean="0"/>
              <a:t>Paul will have: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2200" dirty="0" smtClean="0"/>
              <a:t>$149,000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Owning a large number of different stocks can reduce your risk of losing money.</a:t>
            </a:r>
          </a:p>
          <a:p>
            <a:r>
              <a:rPr lang="en-US" dirty="0" smtClean="0"/>
              <a:t>The stocks you lose money on will be offset by the ones you gain money on.</a:t>
            </a:r>
          </a:p>
          <a:p>
            <a:r>
              <a:rPr lang="en-US" dirty="0" smtClean="0"/>
              <a:t>Unless you get very, very lucky with picking your stocks, a diversified portfolio will likely perform better over time.</a:t>
            </a:r>
          </a:p>
          <a:p>
            <a:r>
              <a:rPr lang="en-US" dirty="0" smtClean="0"/>
              <a:t>For savers, diversification is the cornerstone of a successful strategy. You want to be an investor, not a speculator.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Diversification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companies offer funds that buy lots of stocks. The most popular type of fund is an index fund, which is designed to copy the performance of the market as a whole.</a:t>
            </a:r>
          </a:p>
          <a:p>
            <a:r>
              <a:rPr lang="en-US" dirty="0" smtClean="0"/>
              <a:t>Index funds have the highest possible level of diversification: they buy every stock that there is to buy.</a:t>
            </a:r>
          </a:p>
          <a:p>
            <a:r>
              <a:rPr lang="en-US" dirty="0" smtClean="0"/>
              <a:t>These funds have very low costs and you can easily buy into one online.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 Funds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Funds can have substantial minimum investments, so </a:t>
            </a:r>
            <a:r>
              <a:rPr lang="en-US" dirty="0" err="1" smtClean="0"/>
              <a:t>ETFs</a:t>
            </a:r>
            <a:r>
              <a:rPr lang="en-US" dirty="0" smtClean="0"/>
              <a:t> might be a better option to start saving. These are funds that can be bought and sold just like regular stocks, but they are also subject to buying and selling fees.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</a:t>
            </a:r>
            <a:r>
              <a:rPr lang="en-US" dirty="0" err="1" smtClean="0"/>
              <a:t>ETFs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Excellent growth over longer time horizons—the stock market rewards patient savers</a:t>
            </a:r>
          </a:p>
          <a:p>
            <a:pPr lvl="1"/>
            <a:r>
              <a:rPr lang="en-US" dirty="0" smtClean="0"/>
              <a:t>Diversification reduces risk of losing money</a:t>
            </a:r>
          </a:p>
          <a:p>
            <a:pPr lvl="1"/>
            <a:r>
              <a:rPr lang="en-US" dirty="0" smtClean="0"/>
              <a:t>Generate income (for spending or reinvestment) on a regular basis</a:t>
            </a:r>
          </a:p>
          <a:p>
            <a:pPr lvl="1"/>
            <a:r>
              <a:rPr lang="en-US" dirty="0" smtClean="0"/>
              <a:t>Investments don’t require active management</a:t>
            </a:r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Risk of loss still exists, especially over shorter time frames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Pros/Cons of Indexing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government taxes your investment gains, so make sure to stay on top of paying your taxes!</a:t>
            </a:r>
          </a:p>
          <a:p>
            <a:r>
              <a:rPr lang="en-US" dirty="0" smtClean="0"/>
              <a:t>Your broker will generate a statement at the end of each calendar year, showing how much money you made (or lost). From this number, you will owe the government a certain amount in taxes, so make sure to hold on to some of your investment income to pay your taxes.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Issues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Portfolio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927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Bank Accounts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01952"/>
            <a:ext cx="7594176" cy="1752600"/>
          </a:xfrm>
        </p:spPr>
        <p:txBody>
          <a:bodyPr>
            <a:normAutofit/>
          </a:bodyPr>
          <a:lstStyle/>
          <a:p>
            <a:pPr algn="ctr"/>
            <a:r>
              <a:rPr lang="en-US" sz="2200" i="1" dirty="0" smtClean="0"/>
              <a:t>The most basic tool to get control of your finances. </a:t>
            </a:r>
            <a:endParaRPr lang="en-US" sz="22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685801" y="2452675"/>
            <a:ext cx="334332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What are they?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Why should you get one?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How do you get one?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checking account is a service provided by banks that allows you to deposit and withdraw money. 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When you deposit cash into bank account you are essentially lending the bank your money.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Checking accounts often come with debit cards and checkbooks that you can use to make purchases.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bank/checking account?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benefits to checking accounts:</a:t>
            </a:r>
          </a:p>
          <a:p>
            <a:pPr>
              <a:buNone/>
            </a:pPr>
            <a:endParaRPr lang="en-US" dirty="0" smtClean="0"/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Safe way to keep your money! </a:t>
            </a:r>
          </a:p>
          <a:p>
            <a:pPr marL="850392" lvl="1" indent="-457200">
              <a:buFont typeface="+mj-lt"/>
              <a:buAutoNum type="arabicPeriod"/>
            </a:pPr>
            <a:endParaRPr lang="en-US" dirty="0" smtClean="0"/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You can access it whenever you want </a:t>
            </a:r>
          </a:p>
          <a:p>
            <a:pPr marL="850392" lvl="1" indent="-457200">
              <a:buFont typeface="+mj-lt"/>
              <a:buAutoNum type="arabicPeriod"/>
            </a:pPr>
            <a:endParaRPr lang="en-US" dirty="0" smtClean="0"/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Great way to keep track </a:t>
            </a:r>
            <a:r>
              <a:rPr lang="en-US" smtClean="0"/>
              <a:t>of expenses!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you have one?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1913329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dirty="0" smtClean="0"/>
              <a:t>				Super Easy!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Go to your local bank branch (Wells Fargo, Bank Of America, Chase) and bring your I.D. </a:t>
            </a:r>
          </a:p>
          <a:p>
            <a:pPr lvl="2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Open Bank Account?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79998" y="3583828"/>
            <a:ext cx="330680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dirty="0" smtClean="0"/>
              <a:t>Most banks will require an adult to open a bank account. For example, they’ll let you open a joint bank account with your parents.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400" y="3394657"/>
            <a:ext cx="3530600" cy="229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809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Key features that matter most: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Fees (to maintain account)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Overdraft fees 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Minimum balance requirements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Access! Is it close to where you live?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Online Banking offerings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how do you pick a bank?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806</TotalTime>
  <Words>2350</Words>
  <Application>Microsoft Macintosh PowerPoint</Application>
  <PresentationFormat>On-screen Show (4:3)</PresentationFormat>
  <Paragraphs>261</Paragraphs>
  <Slides>45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Concourse</vt:lpstr>
      <vt:lpstr>Welcome! We’re using the first three rows of the lecture hall only!</vt:lpstr>
      <vt:lpstr>The Basics of Personal Finance and Investing</vt:lpstr>
      <vt:lpstr>Why does knowledge of personal finance matter?</vt:lpstr>
      <vt:lpstr>An example of how getting an early start can make all the difference. </vt:lpstr>
      <vt:lpstr>Bank Accounts </vt:lpstr>
      <vt:lpstr>What is a bank/checking account? </vt:lpstr>
      <vt:lpstr>Why should you have one? </vt:lpstr>
      <vt:lpstr>How to Open Bank Account?</vt:lpstr>
      <vt:lpstr>So how do you pick a bank?</vt:lpstr>
      <vt:lpstr>Debit and Credit Cards</vt:lpstr>
      <vt:lpstr>Why carry a card?</vt:lpstr>
      <vt:lpstr>Debit Cards</vt:lpstr>
      <vt:lpstr>Credit Cards</vt:lpstr>
      <vt:lpstr>What’s right for you?</vt:lpstr>
      <vt:lpstr>Financial Safety </vt:lpstr>
      <vt:lpstr>Identity Theft</vt:lpstr>
      <vt:lpstr>Online Fraud</vt:lpstr>
      <vt:lpstr>3 key Tips to stay safe online</vt:lpstr>
      <vt:lpstr>Determining savings goals</vt:lpstr>
      <vt:lpstr>Key questions</vt:lpstr>
      <vt:lpstr>Group Activity 1</vt:lpstr>
      <vt:lpstr>What are you saving for?</vt:lpstr>
      <vt:lpstr>How long is your “lockup”?</vt:lpstr>
      <vt:lpstr>Introduction to Risk</vt:lpstr>
      <vt:lpstr>Your Risk Tolerance</vt:lpstr>
      <vt:lpstr>Group Activity 2</vt:lpstr>
      <vt:lpstr>Introduction to Inflation</vt:lpstr>
      <vt:lpstr>Saving Wisely</vt:lpstr>
      <vt:lpstr>Creating a savings plan</vt:lpstr>
      <vt:lpstr>Savings Accounts</vt:lpstr>
      <vt:lpstr>Certificates of Deposits (CD’s)</vt:lpstr>
      <vt:lpstr>The Stock Market and Investing</vt:lpstr>
      <vt:lpstr>What is a stock?</vt:lpstr>
      <vt:lpstr>Importance of the stock market</vt:lpstr>
      <vt:lpstr>Company Examples</vt:lpstr>
      <vt:lpstr>Major Public Companies</vt:lpstr>
      <vt:lpstr>Why do stocks exist?</vt:lpstr>
      <vt:lpstr>How to get into the market</vt:lpstr>
      <vt:lpstr>Individual Stocks</vt:lpstr>
      <vt:lpstr>Diversification</vt:lpstr>
      <vt:lpstr>Stock Funds</vt:lpstr>
      <vt:lpstr>Index ETFs</vt:lpstr>
      <vt:lpstr>Pros/Cons of Indexing</vt:lpstr>
      <vt:lpstr>Tax Issues</vt:lpstr>
      <vt:lpstr>My Portfolio</vt:lpstr>
    </vt:vector>
  </TitlesOfParts>
  <Company>Stanford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 Accounts </dc:title>
  <dc:creator>Federico De la Balze</dc:creator>
  <cp:lastModifiedBy>Kabir Sawhney</cp:lastModifiedBy>
  <cp:revision>58</cp:revision>
  <dcterms:created xsi:type="dcterms:W3CDTF">2012-04-21T16:49:09Z</dcterms:created>
  <dcterms:modified xsi:type="dcterms:W3CDTF">2012-04-21T21:27:06Z</dcterms:modified>
</cp:coreProperties>
</file>